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8" r:id="rId3"/>
    <p:sldId id="259" r:id="rId4"/>
    <p:sldId id="265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Objects="1" showGuides="1">
      <p:cViewPr>
        <p:scale>
          <a:sx n="80" d="100"/>
          <a:sy n="80" d="100"/>
        </p:scale>
        <p:origin x="-1312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CDM</c:v>
                </c:pt>
              </c:strCache>
            </c:strRef>
          </c:tx>
          <c:marker>
            <c:symbol val="none"/>
          </c:marker>
          <c:xVal>
            <c:numRef>
              <c:f>Sheet1!$A$2:$A$102</c:f>
              <c:numCache>
                <c:formatCode>General</c:formatCode>
                <c:ptCount val="101"/>
                <c:pt idx="0">
                  <c:v>0.001</c:v>
                </c:pt>
                <c:pt idx="1">
                  <c:v>0.00107151930523761</c:v>
                </c:pt>
                <c:pt idx="2">
                  <c:v>0.00114815362149688</c:v>
                </c:pt>
                <c:pt idx="3">
                  <c:v>0.00123026877081238</c:v>
                </c:pt>
                <c:pt idx="4">
                  <c:v>0.00131825673855641</c:v>
                </c:pt>
                <c:pt idx="5">
                  <c:v>0.00141253754462275</c:v>
                </c:pt>
                <c:pt idx="6">
                  <c:v>0.00151356124843621</c:v>
                </c:pt>
                <c:pt idx="7">
                  <c:v>0.00162181009735893</c:v>
                </c:pt>
                <c:pt idx="8">
                  <c:v>0.00173780082874937</c:v>
                </c:pt>
                <c:pt idx="9">
                  <c:v>0.00186208713666287</c:v>
                </c:pt>
                <c:pt idx="10">
                  <c:v>0.00199526231496888</c:v>
                </c:pt>
                <c:pt idx="11">
                  <c:v>0.00213796208950223</c:v>
                </c:pt>
                <c:pt idx="12">
                  <c:v>0.00229086765276777</c:v>
                </c:pt>
                <c:pt idx="13">
                  <c:v>0.00245470891568503</c:v>
                </c:pt>
                <c:pt idx="14">
                  <c:v>0.00263026799189538</c:v>
                </c:pt>
                <c:pt idx="15">
                  <c:v>0.00281838293126445</c:v>
                </c:pt>
                <c:pt idx="16">
                  <c:v>0.00301995172040201</c:v>
                </c:pt>
                <c:pt idx="17">
                  <c:v>0.00323593656929628</c:v>
                </c:pt>
                <c:pt idx="18">
                  <c:v>0.00346736850452531</c:v>
                </c:pt>
                <c:pt idx="19">
                  <c:v>0.00371535229097172</c:v>
                </c:pt>
                <c:pt idx="20">
                  <c:v>0.00398107170553497</c:v>
                </c:pt>
                <c:pt idx="21">
                  <c:v>0.00426579518801592</c:v>
                </c:pt>
                <c:pt idx="22">
                  <c:v>0.00457088189614875</c:v>
                </c:pt>
                <c:pt idx="23">
                  <c:v>0.00489778819368446</c:v>
                </c:pt>
                <c:pt idx="24">
                  <c:v>0.00524807460249772</c:v>
                </c:pt>
                <c:pt idx="25">
                  <c:v>0.00562341325190349</c:v>
                </c:pt>
                <c:pt idx="26">
                  <c:v>0.00602559586074357</c:v>
                </c:pt>
                <c:pt idx="27">
                  <c:v>0.00645654229034655</c:v>
                </c:pt>
                <c:pt idx="28">
                  <c:v>0.00691830970918936</c:v>
                </c:pt>
                <c:pt idx="29">
                  <c:v>0.00741310241300917</c:v>
                </c:pt>
                <c:pt idx="30">
                  <c:v>0.00794328234724281</c:v>
                </c:pt>
                <c:pt idx="31">
                  <c:v>0.00851138038202376</c:v>
                </c:pt>
                <c:pt idx="32">
                  <c:v>0.00912010839355909</c:v>
                </c:pt>
                <c:pt idx="33">
                  <c:v>0.0097723722095581</c:v>
                </c:pt>
                <c:pt idx="34">
                  <c:v>0.010471285480509</c:v>
                </c:pt>
                <c:pt idx="35">
                  <c:v>0.0112201845430196</c:v>
                </c:pt>
                <c:pt idx="36">
                  <c:v>0.0120226443461741</c:v>
                </c:pt>
                <c:pt idx="37">
                  <c:v>0.0128824955169313</c:v>
                </c:pt>
                <c:pt idx="38">
                  <c:v>0.0138038426460288</c:v>
                </c:pt>
                <c:pt idx="39">
                  <c:v>0.0147910838816821</c:v>
                </c:pt>
                <c:pt idx="40">
                  <c:v>0.0158489319246111</c:v>
                </c:pt>
                <c:pt idx="41">
                  <c:v>0.0169824365246174</c:v>
                </c:pt>
                <c:pt idx="42">
                  <c:v>0.0181970085860998</c:v>
                </c:pt>
                <c:pt idx="43">
                  <c:v>0.0194984459975804</c:v>
                </c:pt>
                <c:pt idx="44">
                  <c:v>0.0208929613085404</c:v>
                </c:pt>
                <c:pt idx="45">
                  <c:v>0.0223872113856834</c:v>
                </c:pt>
                <c:pt idx="46">
                  <c:v>0.0239883291901949</c:v>
                </c:pt>
                <c:pt idx="47">
                  <c:v>0.0257039578276886</c:v>
                </c:pt>
                <c:pt idx="48">
                  <c:v>0.0275422870333817</c:v>
                </c:pt>
                <c:pt idx="49">
                  <c:v>0.0295120922666638</c:v>
                </c:pt>
                <c:pt idx="50">
                  <c:v>0.0316227766016838</c:v>
                </c:pt>
                <c:pt idx="51">
                  <c:v>0.0338844156139202</c:v>
                </c:pt>
                <c:pt idx="52">
                  <c:v>0.0363078054770101</c:v>
                </c:pt>
                <c:pt idx="53">
                  <c:v>0.038904514499428</c:v>
                </c:pt>
                <c:pt idx="54">
                  <c:v>0.0416869383470335</c:v>
                </c:pt>
                <c:pt idx="55">
                  <c:v>0.0446683592150963</c:v>
                </c:pt>
                <c:pt idx="56">
                  <c:v>0.0478630092322638</c:v>
                </c:pt>
                <c:pt idx="57">
                  <c:v>0.0512861383991365</c:v>
                </c:pt>
                <c:pt idx="58">
                  <c:v>0.0549540873857624</c:v>
                </c:pt>
                <c:pt idx="59">
                  <c:v>0.0588843655355589</c:v>
                </c:pt>
                <c:pt idx="60">
                  <c:v>0.0630957344480193</c:v>
                </c:pt>
                <c:pt idx="61">
                  <c:v>0.0676082975391981</c:v>
                </c:pt>
                <c:pt idx="62">
                  <c:v>0.072443596007499</c:v>
                </c:pt>
                <c:pt idx="63">
                  <c:v>0.0776247116628691</c:v>
                </c:pt>
                <c:pt idx="64">
                  <c:v>0.083176377110267</c:v>
                </c:pt>
                <c:pt idx="65">
                  <c:v>0.0891250938133745</c:v>
                </c:pt>
                <c:pt idx="66">
                  <c:v>0.0954992586021435</c:v>
                </c:pt>
                <c:pt idx="67">
                  <c:v>0.102329299228075</c:v>
                </c:pt>
                <c:pt idx="68">
                  <c:v>0.109647819614318</c:v>
                </c:pt>
                <c:pt idx="69">
                  <c:v>0.117489755493953</c:v>
                </c:pt>
                <c:pt idx="70">
                  <c:v>0.125892541179417</c:v>
                </c:pt>
                <c:pt idx="71">
                  <c:v>0.134896288259165</c:v>
                </c:pt>
                <c:pt idx="72">
                  <c:v>0.144543977074593</c:v>
                </c:pt>
                <c:pt idx="73">
                  <c:v>0.154881661891248</c:v>
                </c:pt>
                <c:pt idx="74">
                  <c:v>0.165958690743756</c:v>
                </c:pt>
                <c:pt idx="75">
                  <c:v>0.177827941003892</c:v>
                </c:pt>
                <c:pt idx="76">
                  <c:v>0.190546071796325</c:v>
                </c:pt>
                <c:pt idx="77">
                  <c:v>0.204173794466953</c:v>
                </c:pt>
                <c:pt idx="78">
                  <c:v>0.218776162394955</c:v>
                </c:pt>
                <c:pt idx="79">
                  <c:v>0.234422881531992</c:v>
                </c:pt>
                <c:pt idx="80">
                  <c:v>0.251188643150958</c:v>
                </c:pt>
                <c:pt idx="81">
                  <c:v>0.269153480392691</c:v>
                </c:pt>
                <c:pt idx="82">
                  <c:v>0.28840315031266</c:v>
                </c:pt>
                <c:pt idx="83">
                  <c:v>0.309029543251359</c:v>
                </c:pt>
                <c:pt idx="84">
                  <c:v>0.331131121482591</c:v>
                </c:pt>
                <c:pt idx="85">
                  <c:v>0.354813389233575</c:v>
                </c:pt>
                <c:pt idx="86">
                  <c:v>0.380189396320561</c:v>
                </c:pt>
                <c:pt idx="87">
                  <c:v>0.407380277804112</c:v>
                </c:pt>
                <c:pt idx="88">
                  <c:v>0.436515832240166</c:v>
                </c:pt>
                <c:pt idx="89">
                  <c:v>0.467735141287198</c:v>
                </c:pt>
                <c:pt idx="90">
                  <c:v>0.501187233627272</c:v>
                </c:pt>
                <c:pt idx="91">
                  <c:v>0.537031796370252</c:v>
                </c:pt>
                <c:pt idx="92">
                  <c:v>0.575439937337156</c:v>
                </c:pt>
                <c:pt idx="93">
                  <c:v>0.616595001861482</c:v>
                </c:pt>
                <c:pt idx="94">
                  <c:v>0.660693448007595</c:v>
                </c:pt>
                <c:pt idx="95">
                  <c:v>0.707945784384137</c:v>
                </c:pt>
                <c:pt idx="96">
                  <c:v>0.758577575029183</c:v>
                </c:pt>
                <c:pt idx="97">
                  <c:v>0.812830516164099</c:v>
                </c:pt>
                <c:pt idx="98">
                  <c:v>0.87096358995608</c:v>
                </c:pt>
                <c:pt idx="99">
                  <c:v>0.93325430079699</c:v>
                </c:pt>
                <c:pt idx="100">
                  <c:v>0.999999999999999</c:v>
                </c:pt>
              </c:numCache>
            </c:numRef>
          </c:xVal>
          <c:yVal>
            <c:numRef>
              <c:f>Sheet1!$B$2:$B$102</c:f>
              <c:numCache>
                <c:formatCode>General</c:formatCode>
                <c:ptCount val="101"/>
                <c:pt idx="0">
                  <c:v>0.98258660395327</c:v>
                </c:pt>
                <c:pt idx="1">
                  <c:v>0.980491557769573</c:v>
                </c:pt>
                <c:pt idx="2">
                  <c:v>0.978172108790907</c:v>
                </c:pt>
                <c:pt idx="3">
                  <c:v>0.975608811803105</c:v>
                </c:pt>
                <c:pt idx="4">
                  <c:v>0.972781239198917</c:v>
                </c:pt>
                <c:pt idx="5">
                  <c:v>0.96966803337524</c:v>
                </c:pt>
                <c:pt idx="6">
                  <c:v>0.966246976135515</c:v>
                </c:pt>
                <c:pt idx="7">
                  <c:v>0.962495076104549</c:v>
                </c:pt>
                <c:pt idx="8">
                  <c:v>0.95838867497528</c:v>
                </c:pt>
                <c:pt idx="9">
                  <c:v>0.953903573191875</c:v>
                </c:pt>
                <c:pt idx="10">
                  <c:v>0.949015175434675</c:v>
                </c:pt>
                <c:pt idx="11">
                  <c:v>0.943698656013909</c:v>
                </c:pt>
                <c:pt idx="12">
                  <c:v>0.937929144004375</c:v>
                </c:pt>
                <c:pt idx="13">
                  <c:v>0.931681927665579</c:v>
                </c:pt>
                <c:pt idx="14">
                  <c:v>0.924932677393109</c:v>
                </c:pt>
                <c:pt idx="15">
                  <c:v>0.917657686138212</c:v>
                </c:pt>
                <c:pt idx="16">
                  <c:v>0.909834125913157</c:v>
                </c:pt>
                <c:pt idx="17">
                  <c:v>0.901440318668446</c:v>
                </c:pt>
                <c:pt idx="18">
                  <c:v>0.892456019481887</c:v>
                </c:pt>
                <c:pt idx="19">
                  <c:v>0.882862709636437</c:v>
                </c:pt>
                <c:pt idx="20">
                  <c:v>0.872643896781599</c:v>
                </c:pt>
                <c:pt idx="21">
                  <c:v>0.861785418971543</c:v>
                </c:pt>
                <c:pt idx="22">
                  <c:v>0.850275748954071</c:v>
                </c:pt>
                <c:pt idx="23">
                  <c:v>0.838106294653522</c:v>
                </c:pt>
                <c:pt idx="24">
                  <c:v>0.825271691357422</c:v>
                </c:pt>
                <c:pt idx="25">
                  <c:v>0.811770080695544</c:v>
                </c:pt>
                <c:pt idx="26">
                  <c:v>0.797603371110533</c:v>
                </c:pt>
                <c:pt idx="27">
                  <c:v>0.782777474185413</c:v>
                </c:pt>
                <c:pt idx="28">
                  <c:v>0.767302510943159</c:v>
                </c:pt>
                <c:pt idx="29">
                  <c:v>0.751192982097847</c:v>
                </c:pt>
                <c:pt idx="30">
                  <c:v>0.734467896247071</c:v>
                </c:pt>
                <c:pt idx="31">
                  <c:v>0.717150850181662</c:v>
                </c:pt>
                <c:pt idx="32">
                  <c:v>0.69927005587742</c:v>
                </c:pt>
                <c:pt idx="33">
                  <c:v>0.680858309344399</c:v>
                </c:pt>
                <c:pt idx="34">
                  <c:v>0.661952897352789</c:v>
                </c:pt>
                <c:pt idx="35">
                  <c:v>0.642595439129842</c:v>
                </c:pt>
                <c:pt idx="36">
                  <c:v>0.622831661415605</c:v>
                </c:pt>
                <c:pt idx="37">
                  <c:v>0.602711106748464</c:v>
                </c:pt>
                <c:pt idx="38">
                  <c:v>0.582286776482677</c:v>
                </c:pt>
                <c:pt idx="39">
                  <c:v>0.561614711764305</c:v>
                </c:pt>
                <c:pt idx="40">
                  <c:v>0.540753517443959</c:v>
                </c:pt>
                <c:pt idx="41">
                  <c:v>0.519763835611823</c:v>
                </c:pt>
                <c:pt idx="42">
                  <c:v>0.498707777026912</c:v>
                </c:pt>
                <c:pt idx="43">
                  <c:v>0.477648320104376</c:v>
                </c:pt>
                <c:pt idx="44">
                  <c:v>0.456648688254178</c:v>
                </c:pt>
                <c:pt idx="45">
                  <c:v>0.435771717175238</c:v>
                </c:pt>
                <c:pt idx="46">
                  <c:v>0.415079224159427</c:v>
                </c:pt>
                <c:pt idx="47">
                  <c:v>0.3946313915259</c:v>
                </c:pt>
                <c:pt idx="48">
                  <c:v>0.374486175983744</c:v>
                </c:pt>
                <c:pt idx="49">
                  <c:v>0.354698755024911</c:v>
                </c:pt>
                <c:pt idx="50">
                  <c:v>0.335321020413147</c:v>
                </c:pt>
                <c:pt idx="51">
                  <c:v>0.316401127506941</c:v>
                </c:pt>
                <c:pt idx="52">
                  <c:v>0.29798310759621</c:v>
                </c:pt>
                <c:pt idx="53">
                  <c:v>0.280106548712038</c:v>
                </c:pt>
                <c:pt idx="54">
                  <c:v>0.262806348558047</c:v>
                </c:pt>
                <c:pt idx="55">
                  <c:v>0.246112541381636</c:v>
                </c:pt>
                <c:pt idx="56">
                  <c:v>0.230050198819344</c:v>
                </c:pt>
                <c:pt idx="57">
                  <c:v>0.214639403070855</c:v>
                </c:pt>
                <c:pt idx="58">
                  <c:v>0.199895289228971</c:v>
                </c:pt>
                <c:pt idx="59">
                  <c:v>0.185828152254956</c:v>
                </c:pt>
                <c:pt idx="60">
                  <c:v>0.172443612965776</c:v>
                </c:pt>
                <c:pt idx="61">
                  <c:v>0.159742836506568</c:v>
                </c:pt>
                <c:pt idx="62">
                  <c:v>0.147722796123009</c:v>
                </c:pt>
                <c:pt idx="63">
                  <c:v>0.136376574620748</c:v>
                </c:pt>
                <c:pt idx="64">
                  <c:v>0.125693695692091</c:v>
                </c:pt>
                <c:pt idx="65">
                  <c:v>0.115660477288187</c:v>
                </c:pt>
                <c:pt idx="66">
                  <c:v>0.106260399398164</c:v>
                </c:pt>
                <c:pt idx="67">
                  <c:v>0.0974744789428454</c:v>
                </c:pt>
                <c:pt idx="68">
                  <c:v>0.0892816449754408</c:v>
                </c:pt>
                <c:pt idx="69">
                  <c:v>0.0816591079801198</c:v>
                </c:pt>
                <c:pt idx="70">
                  <c:v>0.0745827177459633</c:v>
                </c:pt>
                <c:pt idx="71">
                  <c:v>0.0680273050433572</c:v>
                </c:pt>
                <c:pt idx="72">
                  <c:v>0.0619670031177544</c:v>
                </c:pt>
                <c:pt idx="73">
                  <c:v>0.0563755458184193</c:v>
                </c:pt>
                <c:pt idx="74">
                  <c:v>0.0512265399753287</c:v>
                </c:pt>
                <c:pt idx="75">
                  <c:v>0.046493710405899</c:v>
                </c:pt>
                <c:pt idx="76">
                  <c:v>0.0421511166571068</c:v>
                </c:pt>
                <c:pt idx="77">
                  <c:v>0.0381733412531801</c:v>
                </c:pt>
                <c:pt idx="78">
                  <c:v>0.034535649812708</c:v>
                </c:pt>
                <c:pt idx="79">
                  <c:v>0.0312141239134271</c:v>
                </c:pt>
                <c:pt idx="80">
                  <c:v>0.028185768013042</c:v>
                </c:pt>
                <c:pt idx="81">
                  <c:v>0.0254285920784286</c:v>
                </c:pt>
                <c:pt idx="82">
                  <c:v>0.0229216718346312</c:v>
                </c:pt>
                <c:pt idx="83">
                  <c:v>0.0206451887230178</c:v>
                </c:pt>
                <c:pt idx="84">
                  <c:v>0.0185804517608318</c:v>
                </c:pt>
                <c:pt idx="85">
                  <c:v>0.0167099035298766</c:v>
                </c:pt>
                <c:pt idx="86">
                  <c:v>0.0150171124990999</c:v>
                </c:pt>
                <c:pt idx="87">
                  <c:v>0.0134867538139478</c:v>
                </c:pt>
                <c:pt idx="88">
                  <c:v>0.0121045805742774</c:v>
                </c:pt>
                <c:pt idx="89">
                  <c:v>0.0108573874818577</c:v>
                </c:pt>
                <c:pt idx="90">
                  <c:v>0.00973296857698423</c:v>
                </c:pt>
                <c:pt idx="91">
                  <c:v>0.00872007060960664</c:v>
                </c:pt>
                <c:pt idx="92">
                  <c:v>0.00780834341070685</c:v>
                </c:pt>
                <c:pt idx="93">
                  <c:v>0.00698828845050002</c:v>
                </c:pt>
                <c:pt idx="94">
                  <c:v>0.00625120659621803</c:v>
                </c:pt>
                <c:pt idx="95">
                  <c:v>0.00558914591756204</c:v>
                </c:pt>
                <c:pt idx="96">
                  <c:v>0.00499485023511541</c:v>
                </c:pt>
                <c:pt idx="97">
                  <c:v>0.00446170896790309</c:v>
                </c:pt>
                <c:pt idx="98">
                  <c:v>0.00398370871187611</c:v>
                </c:pt>
                <c:pt idx="99">
                  <c:v>0.00355538687171835</c:v>
                </c:pt>
                <c:pt idx="100">
                  <c:v>0.00317178757380396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all</c:v>
                </c:pt>
              </c:strCache>
            </c:strRef>
          </c:tx>
          <c:marker>
            <c:symbol val="none"/>
          </c:marker>
          <c:xVal>
            <c:numRef>
              <c:f>Sheet1!$A$2:$A$102</c:f>
              <c:numCache>
                <c:formatCode>General</c:formatCode>
                <c:ptCount val="101"/>
                <c:pt idx="0">
                  <c:v>0.001</c:v>
                </c:pt>
                <c:pt idx="1">
                  <c:v>0.00107151930523761</c:v>
                </c:pt>
                <c:pt idx="2">
                  <c:v>0.00114815362149688</c:v>
                </c:pt>
                <c:pt idx="3">
                  <c:v>0.00123026877081238</c:v>
                </c:pt>
                <c:pt idx="4">
                  <c:v>0.00131825673855641</c:v>
                </c:pt>
                <c:pt idx="5">
                  <c:v>0.00141253754462275</c:v>
                </c:pt>
                <c:pt idx="6">
                  <c:v>0.00151356124843621</c:v>
                </c:pt>
                <c:pt idx="7">
                  <c:v>0.00162181009735893</c:v>
                </c:pt>
                <c:pt idx="8">
                  <c:v>0.00173780082874937</c:v>
                </c:pt>
                <c:pt idx="9">
                  <c:v>0.00186208713666287</c:v>
                </c:pt>
                <c:pt idx="10">
                  <c:v>0.00199526231496888</c:v>
                </c:pt>
                <c:pt idx="11">
                  <c:v>0.00213796208950223</c:v>
                </c:pt>
                <c:pt idx="12">
                  <c:v>0.00229086765276777</c:v>
                </c:pt>
                <c:pt idx="13">
                  <c:v>0.00245470891568503</c:v>
                </c:pt>
                <c:pt idx="14">
                  <c:v>0.00263026799189538</c:v>
                </c:pt>
                <c:pt idx="15">
                  <c:v>0.00281838293126445</c:v>
                </c:pt>
                <c:pt idx="16">
                  <c:v>0.00301995172040201</c:v>
                </c:pt>
                <c:pt idx="17">
                  <c:v>0.00323593656929628</c:v>
                </c:pt>
                <c:pt idx="18">
                  <c:v>0.00346736850452531</c:v>
                </c:pt>
                <c:pt idx="19">
                  <c:v>0.00371535229097172</c:v>
                </c:pt>
                <c:pt idx="20">
                  <c:v>0.00398107170553497</c:v>
                </c:pt>
                <c:pt idx="21">
                  <c:v>0.00426579518801592</c:v>
                </c:pt>
                <c:pt idx="22">
                  <c:v>0.00457088189614875</c:v>
                </c:pt>
                <c:pt idx="23">
                  <c:v>0.00489778819368446</c:v>
                </c:pt>
                <c:pt idx="24">
                  <c:v>0.00524807460249772</c:v>
                </c:pt>
                <c:pt idx="25">
                  <c:v>0.00562341325190349</c:v>
                </c:pt>
                <c:pt idx="26">
                  <c:v>0.00602559586074357</c:v>
                </c:pt>
                <c:pt idx="27">
                  <c:v>0.00645654229034655</c:v>
                </c:pt>
                <c:pt idx="28">
                  <c:v>0.00691830970918936</c:v>
                </c:pt>
                <c:pt idx="29">
                  <c:v>0.00741310241300917</c:v>
                </c:pt>
                <c:pt idx="30">
                  <c:v>0.00794328234724281</c:v>
                </c:pt>
                <c:pt idx="31">
                  <c:v>0.00851138038202376</c:v>
                </c:pt>
                <c:pt idx="32">
                  <c:v>0.00912010839355909</c:v>
                </c:pt>
                <c:pt idx="33">
                  <c:v>0.0097723722095581</c:v>
                </c:pt>
                <c:pt idx="34">
                  <c:v>0.010471285480509</c:v>
                </c:pt>
                <c:pt idx="35">
                  <c:v>0.0112201845430196</c:v>
                </c:pt>
                <c:pt idx="36">
                  <c:v>0.0120226443461741</c:v>
                </c:pt>
                <c:pt idx="37">
                  <c:v>0.0128824955169313</c:v>
                </c:pt>
                <c:pt idx="38">
                  <c:v>0.0138038426460288</c:v>
                </c:pt>
                <c:pt idx="39">
                  <c:v>0.0147910838816821</c:v>
                </c:pt>
                <c:pt idx="40">
                  <c:v>0.0158489319246111</c:v>
                </c:pt>
                <c:pt idx="41">
                  <c:v>0.0169824365246174</c:v>
                </c:pt>
                <c:pt idx="42">
                  <c:v>0.0181970085860998</c:v>
                </c:pt>
                <c:pt idx="43">
                  <c:v>0.0194984459975804</c:v>
                </c:pt>
                <c:pt idx="44">
                  <c:v>0.0208929613085404</c:v>
                </c:pt>
                <c:pt idx="45">
                  <c:v>0.0223872113856834</c:v>
                </c:pt>
                <c:pt idx="46">
                  <c:v>0.0239883291901949</c:v>
                </c:pt>
                <c:pt idx="47">
                  <c:v>0.0257039578276886</c:v>
                </c:pt>
                <c:pt idx="48">
                  <c:v>0.0275422870333817</c:v>
                </c:pt>
                <c:pt idx="49">
                  <c:v>0.0295120922666638</c:v>
                </c:pt>
                <c:pt idx="50">
                  <c:v>0.0316227766016838</c:v>
                </c:pt>
                <c:pt idx="51">
                  <c:v>0.0338844156139202</c:v>
                </c:pt>
                <c:pt idx="52">
                  <c:v>0.0363078054770101</c:v>
                </c:pt>
                <c:pt idx="53">
                  <c:v>0.038904514499428</c:v>
                </c:pt>
                <c:pt idx="54">
                  <c:v>0.0416869383470335</c:v>
                </c:pt>
                <c:pt idx="55">
                  <c:v>0.0446683592150963</c:v>
                </c:pt>
                <c:pt idx="56">
                  <c:v>0.0478630092322638</c:v>
                </c:pt>
                <c:pt idx="57">
                  <c:v>0.0512861383991365</c:v>
                </c:pt>
                <c:pt idx="58">
                  <c:v>0.0549540873857624</c:v>
                </c:pt>
                <c:pt idx="59">
                  <c:v>0.0588843655355589</c:v>
                </c:pt>
                <c:pt idx="60">
                  <c:v>0.0630957344480193</c:v>
                </c:pt>
                <c:pt idx="61">
                  <c:v>0.0676082975391981</c:v>
                </c:pt>
                <c:pt idx="62">
                  <c:v>0.072443596007499</c:v>
                </c:pt>
                <c:pt idx="63">
                  <c:v>0.0776247116628691</c:v>
                </c:pt>
                <c:pt idx="64">
                  <c:v>0.083176377110267</c:v>
                </c:pt>
                <c:pt idx="65">
                  <c:v>0.0891250938133745</c:v>
                </c:pt>
                <c:pt idx="66">
                  <c:v>0.0954992586021435</c:v>
                </c:pt>
                <c:pt idx="67">
                  <c:v>0.102329299228075</c:v>
                </c:pt>
                <c:pt idx="68">
                  <c:v>0.109647819614318</c:v>
                </c:pt>
                <c:pt idx="69">
                  <c:v>0.117489755493953</c:v>
                </c:pt>
                <c:pt idx="70">
                  <c:v>0.125892541179417</c:v>
                </c:pt>
                <c:pt idx="71">
                  <c:v>0.134896288259165</c:v>
                </c:pt>
                <c:pt idx="72">
                  <c:v>0.144543977074593</c:v>
                </c:pt>
                <c:pt idx="73">
                  <c:v>0.154881661891248</c:v>
                </c:pt>
                <c:pt idx="74">
                  <c:v>0.165958690743756</c:v>
                </c:pt>
                <c:pt idx="75">
                  <c:v>0.177827941003892</c:v>
                </c:pt>
                <c:pt idx="76">
                  <c:v>0.190546071796325</c:v>
                </c:pt>
                <c:pt idx="77">
                  <c:v>0.204173794466953</c:v>
                </c:pt>
                <c:pt idx="78">
                  <c:v>0.218776162394955</c:v>
                </c:pt>
                <c:pt idx="79">
                  <c:v>0.234422881531992</c:v>
                </c:pt>
                <c:pt idx="80">
                  <c:v>0.251188643150958</c:v>
                </c:pt>
                <c:pt idx="81">
                  <c:v>0.269153480392691</c:v>
                </c:pt>
                <c:pt idx="82">
                  <c:v>0.28840315031266</c:v>
                </c:pt>
                <c:pt idx="83">
                  <c:v>0.309029543251359</c:v>
                </c:pt>
                <c:pt idx="84">
                  <c:v>0.331131121482591</c:v>
                </c:pt>
                <c:pt idx="85">
                  <c:v>0.354813389233575</c:v>
                </c:pt>
                <c:pt idx="86">
                  <c:v>0.380189396320561</c:v>
                </c:pt>
                <c:pt idx="87">
                  <c:v>0.407380277804112</c:v>
                </c:pt>
                <c:pt idx="88">
                  <c:v>0.436515832240166</c:v>
                </c:pt>
                <c:pt idx="89">
                  <c:v>0.467735141287198</c:v>
                </c:pt>
                <c:pt idx="90">
                  <c:v>0.501187233627272</c:v>
                </c:pt>
                <c:pt idx="91">
                  <c:v>0.537031796370252</c:v>
                </c:pt>
                <c:pt idx="92">
                  <c:v>0.575439937337156</c:v>
                </c:pt>
                <c:pt idx="93">
                  <c:v>0.616595001861482</c:v>
                </c:pt>
                <c:pt idx="94">
                  <c:v>0.660693448007595</c:v>
                </c:pt>
                <c:pt idx="95">
                  <c:v>0.707945784384137</c:v>
                </c:pt>
                <c:pt idx="96">
                  <c:v>0.758577575029183</c:v>
                </c:pt>
                <c:pt idx="97">
                  <c:v>0.812830516164099</c:v>
                </c:pt>
                <c:pt idx="98">
                  <c:v>0.87096358995608</c:v>
                </c:pt>
                <c:pt idx="99">
                  <c:v>0.93325430079699</c:v>
                </c:pt>
                <c:pt idx="100">
                  <c:v>0.999999999999999</c:v>
                </c:pt>
              </c:numCache>
            </c:numRef>
          </c:xVal>
          <c:yVal>
            <c:numRef>
              <c:f>Sheet1!$C$2:$C$102</c:f>
              <c:numCache>
                <c:formatCode>General</c:formatCode>
                <c:ptCount val="101"/>
                <c:pt idx="0">
                  <c:v>0.982821480780846</c:v>
                </c:pt>
                <c:pt idx="1">
                  <c:v>0.980706533833434</c:v>
                </c:pt>
                <c:pt idx="2">
                  <c:v>0.978359792703892</c:v>
                </c:pt>
                <c:pt idx="3">
                  <c:v>0.975760951619652</c:v>
                </c:pt>
                <c:pt idx="4">
                  <c:v>0.972888763058232</c:v>
                </c:pt>
                <c:pt idx="5">
                  <c:v>0.969721123338785</c:v>
                </c:pt>
                <c:pt idx="6">
                  <c:v>0.966235178899511</c:v>
                </c:pt>
                <c:pt idx="7">
                  <c:v>0.962407453178022</c:v>
                </c:pt>
                <c:pt idx="8">
                  <c:v>0.958213993358089</c:v>
                </c:pt>
                <c:pt idx="9">
                  <c:v>0.953630535523064</c:v>
                </c:pt>
                <c:pt idx="10">
                  <c:v>0.948632685982149</c:v>
                </c:pt>
                <c:pt idx="11">
                  <c:v>0.943196115731641</c:v>
                </c:pt>
                <c:pt idx="12">
                  <c:v>0.937296764200293</c:v>
                </c:pt>
                <c:pt idx="13">
                  <c:v>0.930911047625159</c:v>
                </c:pt>
                <c:pt idx="14">
                  <c:v>0.924016066625423</c:v>
                </c:pt>
                <c:pt idx="15">
                  <c:v>0.91658980679313</c:v>
                </c:pt>
                <c:pt idx="16">
                  <c:v>0.90861132539826</c:v>
                </c:pt>
                <c:pt idx="17">
                  <c:v>0.900060916597736</c:v>
                </c:pt>
                <c:pt idx="18">
                  <c:v>0.890920246821714</c:v>
                </c:pt>
                <c:pt idx="19">
                  <c:v>0.881172451258741</c:v>
                </c:pt>
                <c:pt idx="20">
                  <c:v>0.870802181551171</c:v>
                </c:pt>
                <c:pt idx="21">
                  <c:v>0.859795593938043</c:v>
                </c:pt>
                <c:pt idx="22">
                  <c:v>0.848140266179281</c:v>
                </c:pt>
                <c:pt idx="23">
                  <c:v>0.835825030771599</c:v>
                </c:pt>
                <c:pt idx="24">
                  <c:v>0.822839711455784</c:v>
                </c:pt>
                <c:pt idx="25">
                  <c:v>0.809174750246691</c:v>
                </c:pt>
                <c:pt idx="26">
                  <c:v>0.794820713917009</c:v>
                </c:pt>
                <c:pt idx="27">
                  <c:v>0.779767673188204</c:v>
                </c:pt>
                <c:pt idx="28">
                  <c:v>0.764004456571838</c:v>
                </c:pt>
                <c:pt idx="29">
                  <c:v>0.747517796364205</c:v>
                </c:pt>
                <c:pt idx="30">
                  <c:v>0.73029141010132</c:v>
                </c:pt>
                <c:pt idx="31">
                  <c:v>0.712305101001686</c:v>
                </c:pt>
                <c:pt idx="32">
                  <c:v>0.693534020022169</c:v>
                </c:pt>
                <c:pt idx="33">
                  <c:v>0.673948313531733</c:v>
                </c:pt>
                <c:pt idx="34">
                  <c:v>0.653513483883109</c:v>
                </c:pt>
                <c:pt idx="35">
                  <c:v>0.63219190650462</c:v>
                </c:pt>
                <c:pt idx="36">
                  <c:v>0.609946052659102</c:v>
                </c:pt>
                <c:pt idx="37">
                  <c:v>0.586744015647743</c:v>
                </c:pt>
                <c:pt idx="38">
                  <c:v>0.562567858375179</c:v>
                </c:pt>
                <c:pt idx="39">
                  <c:v>0.537425003427309</c:v>
                </c:pt>
                <c:pt idx="40">
                  <c:v>0.511362299200477</c:v>
                </c:pt>
                <c:pt idx="41">
                  <c:v>0.484481516739807</c:v>
                </c:pt>
                <c:pt idx="42">
                  <c:v>0.456954006858821</c:v>
                </c:pt>
                <c:pt idx="43">
                  <c:v>0.429031402241831</c:v>
                </c:pt>
                <c:pt idx="44">
                  <c:v>0.401049017927733</c:v>
                </c:pt>
                <c:pt idx="45">
                  <c:v>0.373419297455114</c:v>
                </c:pt>
                <c:pt idx="46">
                  <c:v>0.346614152628395</c:v>
                </c:pt>
                <c:pt idx="47">
                  <c:v>0.321136647257127</c:v>
                </c:pt>
                <c:pt idx="48">
                  <c:v>0.297483154836824</c:v>
                </c:pt>
                <c:pt idx="49">
                  <c:v>0.276096285323327</c:v>
                </c:pt>
                <c:pt idx="50">
                  <c:v>0.257307260987828</c:v>
                </c:pt>
                <c:pt idx="51">
                  <c:v>0.241266448803191</c:v>
                </c:pt>
                <c:pt idx="52">
                  <c:v>0.227865737956862</c:v>
                </c:pt>
                <c:pt idx="53">
                  <c:v>0.216668479303047</c:v>
                </c:pt>
                <c:pt idx="54">
                  <c:v>0.206879884765764</c:v>
                </c:pt>
                <c:pt idx="55">
                  <c:v>0.197405124879328</c:v>
                </c:pt>
                <c:pt idx="56">
                  <c:v>0.187039960634128</c:v>
                </c:pt>
                <c:pt idx="57">
                  <c:v>0.174804086978405</c:v>
                </c:pt>
                <c:pt idx="58">
                  <c:v>0.160353224670156</c:v>
                </c:pt>
                <c:pt idx="59">
                  <c:v>0.144308082121819</c:v>
                </c:pt>
                <c:pt idx="60">
                  <c:v>0.128267824479033</c:v>
                </c:pt>
                <c:pt idx="61">
                  <c:v>0.114314992535084</c:v>
                </c:pt>
                <c:pt idx="62">
                  <c:v>0.104040966567499</c:v>
                </c:pt>
                <c:pt idx="63">
                  <c:v>0.097504723973505</c:v>
                </c:pt>
                <c:pt idx="64">
                  <c:v>0.0928714214439279</c:v>
                </c:pt>
                <c:pt idx="65">
                  <c:v>0.0873659975851621</c:v>
                </c:pt>
                <c:pt idx="66">
                  <c:v>0.0793125775571831</c:v>
                </c:pt>
                <c:pt idx="67">
                  <c:v>0.0697425437014083</c:v>
                </c:pt>
                <c:pt idx="68">
                  <c:v>0.0616492672145578</c:v>
                </c:pt>
                <c:pt idx="69">
                  <c:v>0.0568466352847604</c:v>
                </c:pt>
                <c:pt idx="70">
                  <c:v>0.0536654511032786</c:v>
                </c:pt>
                <c:pt idx="71">
                  <c:v>0.0490588061464099</c:v>
                </c:pt>
                <c:pt idx="72">
                  <c:v>0.0430756350703062</c:v>
                </c:pt>
                <c:pt idx="73">
                  <c:v>0.0386190836202521</c:v>
                </c:pt>
                <c:pt idx="74">
                  <c:v>0.0360157918177308</c:v>
                </c:pt>
                <c:pt idx="75">
                  <c:v>0.0326119975567426</c:v>
                </c:pt>
                <c:pt idx="76">
                  <c:v>0.0287552103364611</c:v>
                </c:pt>
                <c:pt idx="77">
                  <c:v>0.026390892794991</c:v>
                </c:pt>
                <c:pt idx="78">
                  <c:v>0.023910195998332</c:v>
                </c:pt>
                <c:pt idx="79">
                  <c:v>0.0212126800221333</c:v>
                </c:pt>
                <c:pt idx="80">
                  <c:v>0.0194398071453964</c:v>
                </c:pt>
                <c:pt idx="81">
                  <c:v>0.0172690593321312</c:v>
                </c:pt>
                <c:pt idx="82">
                  <c:v>0.0156876325528752</c:v>
                </c:pt>
                <c:pt idx="83">
                  <c:v>0.0139876943176195</c:v>
                </c:pt>
                <c:pt idx="84">
                  <c:v>0.0126756702328442</c:v>
                </c:pt>
                <c:pt idx="85">
                  <c:v>0.0112735439242016</c:v>
                </c:pt>
                <c:pt idx="86">
                  <c:v>0.0101979026388052</c:v>
                </c:pt>
                <c:pt idx="87">
                  <c:v>0.00912732491828159</c:v>
                </c:pt>
                <c:pt idx="88">
                  <c:v>0.00813910796404612</c:v>
                </c:pt>
                <c:pt idx="89">
                  <c:v>0.00731345040632645</c:v>
                </c:pt>
                <c:pt idx="90">
                  <c:v>0.00657002458154199</c:v>
                </c:pt>
                <c:pt idx="91">
                  <c:v>0.00588227030323457</c:v>
                </c:pt>
                <c:pt idx="92">
                  <c:v>0.00525879219798933</c:v>
                </c:pt>
                <c:pt idx="93">
                  <c:v>0.00470049554736885</c:v>
                </c:pt>
                <c:pt idx="94">
                  <c:v>0.00419910992821266</c:v>
                </c:pt>
                <c:pt idx="95">
                  <c:v>0.00374305207826067</c:v>
                </c:pt>
                <c:pt idx="96">
                  <c:v>0.00333190082988195</c:v>
                </c:pt>
                <c:pt idx="97">
                  <c:v>0.00298119555259367</c:v>
                </c:pt>
                <c:pt idx="98">
                  <c:v>0.00265788081857973</c:v>
                </c:pt>
                <c:pt idx="99">
                  <c:v>0.002369274601985</c:v>
                </c:pt>
                <c:pt idx="100">
                  <c:v>0.00210778235601751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2777224"/>
        <c:axId val="2122780216"/>
      </c:scatterChart>
      <c:valAx>
        <c:axId val="2122777224"/>
        <c:scaling>
          <c:logBase val="10.0"/>
          <c:orientation val="minMax"/>
          <c:max val="1.0"/>
          <c:min val="0.001"/>
        </c:scaling>
        <c:delete val="0"/>
        <c:axPos val="b"/>
        <c:majorGridlines/>
        <c:minorGridlines/>
        <c:numFmt formatCode="General" sourceLinked="1"/>
        <c:majorTickMark val="out"/>
        <c:minorTickMark val="none"/>
        <c:tickLblPos val="nextTo"/>
        <c:crossAx val="2122780216"/>
        <c:crossesAt val="0.001"/>
        <c:crossBetween val="midCat"/>
      </c:valAx>
      <c:valAx>
        <c:axId val="2122780216"/>
        <c:scaling>
          <c:logBase val="10.0"/>
          <c:orientation val="minMax"/>
        </c:scaling>
        <c:delete val="0"/>
        <c:axPos val="l"/>
        <c:majorGridlines/>
        <c:minorGridlines/>
        <c:numFmt formatCode="General" sourceLinked="1"/>
        <c:majorTickMark val="out"/>
        <c:minorTickMark val="none"/>
        <c:tickLblPos val="nextTo"/>
        <c:crossAx val="2122777224"/>
        <c:crossesAt val="0.001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14E648-E390-5640-B8F4-E962EEF138D0}" type="datetimeFigureOut">
              <a:rPr lang="en-US" smtClean="0"/>
              <a:pPr/>
              <a:t>3/31/19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FDE991-68EC-CA4F-B349-BB1834D90C0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46173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C0EBCD-869A-7B45-881C-ECFFE7008EBE}" type="datetimeFigureOut">
              <a:rPr lang="en-US" smtClean="0"/>
              <a:pPr/>
              <a:t>3/31/19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ECE275-CFB8-624C-99D8-47E49D25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28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2D9AE-F809-DE4F-BA52-E0BE6A1A9ADE}" type="datetime1">
              <a:rPr lang="en-US" smtClean="0"/>
              <a:pPr/>
              <a:t>3/31/19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FB7F7-B25C-D345-8BA2-4BA81C80434E}" type="datetime1">
              <a:rPr lang="en-US" smtClean="0"/>
              <a:pPr/>
              <a:t>3/31/19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60482-419D-2843-9DC7-3B4421B83C0B}" type="datetime1">
              <a:rPr lang="en-US" smtClean="0"/>
              <a:pPr/>
              <a:t>3/31/19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3B62B-DCCB-8441-8E4C-AF21F811ED88}" type="datetime1">
              <a:rPr lang="en-US" smtClean="0"/>
              <a:pPr/>
              <a:t>3/31/19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64D0-B84A-1549-9DBA-63C9534E6208}" type="datetime1">
              <a:rPr lang="en-US" smtClean="0"/>
              <a:pPr/>
              <a:t>3/31/19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3662-3B18-674F-8F14-32149A6378D9}" type="datetime1">
              <a:rPr lang="en-US" smtClean="0"/>
              <a:pPr/>
              <a:t>3/31/19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6212C-7234-B945-BB68-4D223370D3E4}" type="datetime1">
              <a:rPr lang="en-US" smtClean="0"/>
              <a:pPr/>
              <a:t>3/31/19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5F36D-55D2-7E45-AA65-11E0FB4B591D}" type="datetime1">
              <a:rPr lang="en-US" smtClean="0"/>
              <a:pPr/>
              <a:t>3/31/19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E5FF8-DBEF-4346-88BB-E5663FCEF80F}" type="datetime1">
              <a:rPr lang="en-US" smtClean="0"/>
              <a:pPr/>
              <a:t>3/31/19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32A15-2D3A-8541-A8CD-279F30E5CD05}" type="datetime1">
              <a:rPr lang="en-US" smtClean="0"/>
              <a:pPr/>
              <a:t>3/31/19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3E891-E86F-EF43-9A5D-397C492F4797}" type="datetime1">
              <a:rPr lang="en-US" smtClean="0"/>
              <a:pPr/>
              <a:t>3/31/19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7938F-18F6-1144-8DAD-2F5E143DD3AE}" type="datetime1">
              <a:rPr lang="en-US" smtClean="0"/>
              <a:pPr/>
              <a:t>3/31/19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6FE06F-70B4-8647-AC6C-54438D33A69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Supplement to Lecture XI:</a:t>
            </a:r>
            <a:br>
              <a:rPr lang="en-US" dirty="0" smtClean="0"/>
            </a:br>
            <a:r>
              <a:rPr lang="en-US" dirty="0" smtClean="0"/>
              <a:t>Structure </a:t>
            </a:r>
            <a:r>
              <a:rPr lang="en-US" dirty="0" smtClean="0"/>
              <a:t>Formation</a:t>
            </a:r>
            <a:br>
              <a:rPr lang="en-US" dirty="0" smtClean="0"/>
            </a:br>
            <a:r>
              <a:rPr lang="en-US" dirty="0" smtClean="0"/>
              <a:t>(Numerical Results)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6FE06F-70B4-8647-AC6C-54438D33A69E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0FD-3F86-404F-BA61-0C45DF0EB12E}" type="slidenum">
              <a:rPr lang="en-US" smtClean="0"/>
              <a:pPr/>
              <a:t>2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611188" y="6172200"/>
            <a:ext cx="7694612" cy="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rot="5400000" flipH="1" flipV="1">
            <a:off x="-2057003" y="3504803"/>
            <a:ext cx="5333206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45741" y="685800"/>
            <a:ext cx="4210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 smtClean="0">
                <a:latin typeface="Times"/>
                <a:cs typeface="Times"/>
              </a:rPr>
              <a:t>a</a:t>
            </a:r>
            <a:endParaRPr lang="en-US" sz="2400" b="1" i="1" dirty="0">
              <a:latin typeface="Times"/>
              <a:cs typeface="Time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382000" y="6019800"/>
            <a:ext cx="607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 smtClean="0">
                <a:latin typeface="Times"/>
                <a:cs typeface="Times"/>
              </a:rPr>
              <a:t>π/</a:t>
            </a:r>
            <a:r>
              <a:rPr lang="en-US" sz="2400" b="1" i="1" dirty="0" err="1" smtClean="0">
                <a:latin typeface="Times"/>
                <a:cs typeface="Times"/>
              </a:rPr>
              <a:t>k</a:t>
            </a:r>
            <a:endParaRPr lang="en-US" sz="2400" b="1" baseline="30000" dirty="0">
              <a:latin typeface="Times"/>
              <a:cs typeface="Time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315200" y="5650468"/>
            <a:ext cx="1752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[</a:t>
            </a:r>
            <a:r>
              <a:rPr lang="en-US" dirty="0" err="1" smtClean="0"/>
              <a:t>comoving</a:t>
            </a:r>
            <a:r>
              <a:rPr lang="en-US" dirty="0" smtClean="0"/>
              <a:t> scale]</a:t>
            </a:r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 rot="5400000">
            <a:off x="1255864" y="6287939"/>
            <a:ext cx="233063" cy="1588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5400000">
            <a:off x="2168674" y="6287938"/>
            <a:ext cx="233063" cy="1588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5400000">
            <a:off x="3006874" y="6287938"/>
            <a:ext cx="233063" cy="1588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3921274" y="6287938"/>
            <a:ext cx="233063" cy="1588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>
            <a:off x="4911874" y="6287938"/>
            <a:ext cx="233063" cy="1588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5400000">
            <a:off x="5826274" y="6287938"/>
            <a:ext cx="233063" cy="1588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5400000">
            <a:off x="6740674" y="6287938"/>
            <a:ext cx="233063" cy="1588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rot="5400000">
            <a:off x="7655074" y="6287938"/>
            <a:ext cx="233063" cy="1588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998736" y="6400800"/>
            <a:ext cx="677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 </a:t>
            </a:r>
            <a:r>
              <a:rPr lang="en-US" dirty="0" err="1" smtClean="0"/>
              <a:t>kpc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1905000" y="6400800"/>
            <a:ext cx="794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 </a:t>
            </a:r>
            <a:r>
              <a:rPr lang="en-US" dirty="0" err="1" smtClean="0"/>
              <a:t>kpc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2743200" y="6400800"/>
            <a:ext cx="911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100 </a:t>
            </a:r>
            <a:r>
              <a:rPr lang="en-US" dirty="0" err="1" smtClean="0"/>
              <a:t>kpc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3657600" y="6400800"/>
            <a:ext cx="770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 </a:t>
            </a:r>
            <a:r>
              <a:rPr lang="en-US" dirty="0" err="1" smtClean="0"/>
              <a:t>Mpc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572000" y="6400800"/>
            <a:ext cx="887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 </a:t>
            </a:r>
            <a:r>
              <a:rPr lang="en-US" dirty="0" err="1" smtClean="0"/>
              <a:t>Mpc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5486400" y="6400800"/>
            <a:ext cx="1004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100 </a:t>
            </a:r>
            <a:r>
              <a:rPr lang="en-US" dirty="0" err="1" smtClean="0"/>
              <a:t>Mpc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539724" y="6400800"/>
            <a:ext cx="718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 </a:t>
            </a:r>
            <a:r>
              <a:rPr lang="en-US" dirty="0" err="1" smtClean="0"/>
              <a:t>Gpc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7391400" y="6400800"/>
            <a:ext cx="835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 </a:t>
            </a:r>
            <a:r>
              <a:rPr lang="en-US" dirty="0" err="1" smtClean="0"/>
              <a:t>Gpc</a:t>
            </a:r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 rot="10800000" flipV="1">
            <a:off x="381001" y="1143000"/>
            <a:ext cx="230189" cy="2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rot="10800000" flipV="1">
            <a:off x="379411" y="1817132"/>
            <a:ext cx="230189" cy="2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rot="10800000" flipV="1">
            <a:off x="381000" y="2514600"/>
            <a:ext cx="230189" cy="2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rot="10800000" flipV="1">
            <a:off x="381000" y="3188732"/>
            <a:ext cx="230189" cy="2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rot="10800000" flipV="1">
            <a:off x="381000" y="3874530"/>
            <a:ext cx="230189" cy="2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rot="10800000" flipV="1">
            <a:off x="381001" y="4560332"/>
            <a:ext cx="230189" cy="2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79340" y="99060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-76200" y="1600200"/>
            <a:ext cx="476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0.1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-76200" y="2209800"/>
            <a:ext cx="573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r>
              <a:rPr lang="en-US" baseline="30000" dirty="0" smtClean="0"/>
              <a:t>−2</a:t>
            </a:r>
            <a:endParaRPr lang="en-US" baseline="30000" dirty="0"/>
          </a:p>
        </p:txBody>
      </p:sp>
      <p:sp>
        <p:nvSpPr>
          <p:cNvPr id="43" name="TextBox 42"/>
          <p:cNvSpPr txBox="1"/>
          <p:nvPr/>
        </p:nvSpPr>
        <p:spPr>
          <a:xfrm>
            <a:off x="-76200" y="2895600"/>
            <a:ext cx="573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r>
              <a:rPr lang="en-US" baseline="30000" dirty="0" smtClean="0"/>
              <a:t>−3</a:t>
            </a:r>
            <a:endParaRPr lang="en-US" baseline="30000" dirty="0"/>
          </a:p>
        </p:txBody>
      </p:sp>
      <p:sp>
        <p:nvSpPr>
          <p:cNvPr id="44" name="TextBox 43"/>
          <p:cNvSpPr txBox="1"/>
          <p:nvPr/>
        </p:nvSpPr>
        <p:spPr>
          <a:xfrm>
            <a:off x="-76200" y="3581400"/>
            <a:ext cx="573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r>
              <a:rPr lang="en-US" baseline="30000" dirty="0" smtClean="0"/>
              <a:t>−4</a:t>
            </a:r>
            <a:endParaRPr lang="en-US" baseline="30000" dirty="0"/>
          </a:p>
        </p:txBody>
      </p:sp>
      <p:sp>
        <p:nvSpPr>
          <p:cNvPr id="45" name="TextBox 44"/>
          <p:cNvSpPr txBox="1"/>
          <p:nvPr/>
        </p:nvSpPr>
        <p:spPr>
          <a:xfrm>
            <a:off x="-76200" y="4267200"/>
            <a:ext cx="573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r>
              <a:rPr lang="en-US" baseline="30000" dirty="0" smtClean="0"/>
              <a:t>−5</a:t>
            </a:r>
            <a:endParaRPr lang="en-US" baseline="30000" dirty="0"/>
          </a:p>
        </p:txBody>
      </p:sp>
      <p:cxnSp>
        <p:nvCxnSpPr>
          <p:cNvPr id="46" name="Straight Connector 45"/>
          <p:cNvCxnSpPr/>
          <p:nvPr/>
        </p:nvCxnSpPr>
        <p:spPr>
          <a:xfrm rot="10800000" flipV="1">
            <a:off x="381000" y="5257800"/>
            <a:ext cx="230189" cy="2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rot="10800000" flipV="1">
            <a:off x="381000" y="5943598"/>
            <a:ext cx="230189" cy="2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-76200" y="4964668"/>
            <a:ext cx="573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r>
              <a:rPr lang="en-US" baseline="30000" dirty="0" smtClean="0"/>
              <a:t>−6</a:t>
            </a:r>
            <a:endParaRPr lang="en-US" baseline="30000" dirty="0"/>
          </a:p>
        </p:txBody>
      </p:sp>
      <p:sp>
        <p:nvSpPr>
          <p:cNvPr id="50" name="TextBox 49"/>
          <p:cNvSpPr txBox="1"/>
          <p:nvPr/>
        </p:nvSpPr>
        <p:spPr>
          <a:xfrm>
            <a:off x="-76200" y="5650468"/>
            <a:ext cx="573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r>
              <a:rPr lang="en-US" baseline="30000" dirty="0" smtClean="0"/>
              <a:t>−7</a:t>
            </a:r>
            <a:endParaRPr lang="en-US" baseline="30000" dirty="0"/>
          </a:p>
        </p:txBody>
      </p:sp>
      <p:cxnSp>
        <p:nvCxnSpPr>
          <p:cNvPr id="53" name="Straight Connector 52"/>
          <p:cNvCxnSpPr/>
          <p:nvPr/>
        </p:nvCxnSpPr>
        <p:spPr>
          <a:xfrm>
            <a:off x="687859" y="3503612"/>
            <a:ext cx="7617941" cy="1588"/>
          </a:xfrm>
          <a:prstGeom prst="line">
            <a:avLst/>
          </a:prstGeom>
          <a:ln w="25400" cap="flat" cmpd="sng" algn="ctr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685800" y="3200400"/>
            <a:ext cx="7617941" cy="1588"/>
          </a:xfrm>
          <a:prstGeom prst="line">
            <a:avLst/>
          </a:prstGeom>
          <a:ln w="25400" cap="flat" cmpd="sng" algn="ctr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7511327" y="2819400"/>
            <a:ext cx="1556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recombination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7511327" y="3440668"/>
            <a:ext cx="1728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matter-radiation</a:t>
            </a:r>
          </a:p>
          <a:p>
            <a:r>
              <a:rPr lang="en-US" dirty="0" smtClean="0"/>
              <a:t>equality</a:t>
            </a:r>
            <a:endParaRPr lang="en-US" dirty="0"/>
          </a:p>
        </p:txBody>
      </p:sp>
      <p:cxnSp>
        <p:nvCxnSpPr>
          <p:cNvPr id="58" name="Straight Connector 57"/>
          <p:cNvCxnSpPr/>
          <p:nvPr/>
        </p:nvCxnSpPr>
        <p:spPr>
          <a:xfrm rot="5400000" flipH="1" flipV="1">
            <a:off x="5721738" y="1606938"/>
            <a:ext cx="2362201" cy="1434327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rot="10800000" flipV="1">
            <a:off x="2438400" y="3505200"/>
            <a:ext cx="3733800" cy="266700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 rot="19475314">
            <a:off x="4214572" y="4255184"/>
            <a:ext cx="1898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light-crossing time</a:t>
            </a:r>
            <a:endParaRPr lang="en-US" dirty="0"/>
          </a:p>
        </p:txBody>
      </p:sp>
      <p:cxnSp>
        <p:nvCxnSpPr>
          <p:cNvPr id="64" name="Straight Connector 63"/>
          <p:cNvCxnSpPr/>
          <p:nvPr/>
        </p:nvCxnSpPr>
        <p:spPr>
          <a:xfrm rot="10800000" flipV="1">
            <a:off x="2209801" y="3505200"/>
            <a:ext cx="3733800" cy="266700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rot="5400000" flipH="1" flipV="1">
            <a:off x="5900462" y="3231873"/>
            <a:ext cx="314879" cy="228602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rot="10800000">
            <a:off x="2286001" y="3198811"/>
            <a:ext cx="3886203" cy="1588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 rot="16200000" flipH="1">
            <a:off x="1974572" y="2888971"/>
            <a:ext cx="621268" cy="159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rot="16200000" flipV="1">
            <a:off x="1740933" y="2045731"/>
            <a:ext cx="709136" cy="381001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 rot="19475314">
            <a:off x="2436227" y="4829678"/>
            <a:ext cx="2070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sound-crossing time</a:t>
            </a:r>
            <a:endParaRPr lang="en-US" dirty="0"/>
          </a:p>
        </p:txBody>
      </p:sp>
      <p:sp>
        <p:nvSpPr>
          <p:cNvPr id="80" name="TextBox 79"/>
          <p:cNvSpPr txBox="1"/>
          <p:nvPr/>
        </p:nvSpPr>
        <p:spPr>
          <a:xfrm>
            <a:off x="5486400" y="4687669"/>
            <a:ext cx="3621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/>
              <a:buChar char="•"/>
            </a:pPr>
            <a:r>
              <a:rPr lang="en-US" b="1" dirty="0" smtClean="0"/>
              <a:t> No causal communication possible</a:t>
            </a:r>
          </a:p>
          <a:p>
            <a:pPr>
              <a:buFont typeface="Arial"/>
              <a:buChar char="•"/>
            </a:pPr>
            <a:r>
              <a:rPr lang="en-US" b="1" dirty="0" smtClean="0"/>
              <a:t> Relativistic analysis necessary</a:t>
            </a:r>
            <a:endParaRPr lang="en-US" b="1" dirty="0"/>
          </a:p>
        </p:txBody>
      </p:sp>
      <p:sp>
        <p:nvSpPr>
          <p:cNvPr id="81" name="TextBox 80"/>
          <p:cNvSpPr txBox="1"/>
          <p:nvPr/>
        </p:nvSpPr>
        <p:spPr>
          <a:xfrm>
            <a:off x="554266" y="4191000"/>
            <a:ext cx="256993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/>
              <a:buChar char="•"/>
            </a:pPr>
            <a:r>
              <a:rPr lang="en-US" b="1" dirty="0" smtClean="0"/>
              <a:t> DM perturbations grow</a:t>
            </a:r>
            <a:br>
              <a:rPr lang="en-US" b="1" dirty="0" smtClean="0"/>
            </a:br>
            <a:r>
              <a:rPr lang="en-US" b="1" dirty="0" smtClean="0"/>
              <a:t>   logarithmically</a:t>
            </a:r>
          </a:p>
          <a:p>
            <a:pPr>
              <a:buFont typeface="Arial"/>
              <a:buChar char="•"/>
            </a:pPr>
            <a:r>
              <a:rPr lang="en-US" b="1" dirty="0" smtClean="0"/>
              <a:t> Acoustic oscillations in</a:t>
            </a:r>
            <a:br>
              <a:rPr lang="en-US" b="1" dirty="0" smtClean="0"/>
            </a:br>
            <a:r>
              <a:rPr lang="en-US" b="1" dirty="0" smtClean="0"/>
              <a:t>   baryon-photon plasma</a:t>
            </a:r>
            <a:endParaRPr lang="en-US" b="1" dirty="0"/>
          </a:p>
        </p:txBody>
      </p:sp>
      <p:cxnSp>
        <p:nvCxnSpPr>
          <p:cNvPr id="83" name="Straight Connector 82"/>
          <p:cNvCxnSpPr/>
          <p:nvPr/>
        </p:nvCxnSpPr>
        <p:spPr>
          <a:xfrm rot="10800000" flipV="1">
            <a:off x="1905001" y="1817136"/>
            <a:ext cx="1217611" cy="87868"/>
          </a:xfrm>
          <a:prstGeom prst="line">
            <a:avLst/>
          </a:prstGeom>
          <a:ln w="254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rot="5400000">
            <a:off x="2876733" y="1388880"/>
            <a:ext cx="674136" cy="182376"/>
          </a:xfrm>
          <a:prstGeom prst="line">
            <a:avLst/>
          </a:prstGeom>
          <a:ln w="254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>
            <a:off x="2119344" y="1840468"/>
            <a:ext cx="1535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IGM reheating</a:t>
            </a:r>
            <a:endParaRPr lang="en-US" dirty="0"/>
          </a:p>
        </p:txBody>
      </p:sp>
      <p:sp>
        <p:nvSpPr>
          <p:cNvPr id="88" name="TextBox 87"/>
          <p:cNvSpPr txBox="1"/>
          <p:nvPr/>
        </p:nvSpPr>
        <p:spPr>
          <a:xfrm>
            <a:off x="608806" y="2200870"/>
            <a:ext cx="13950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/>
              <a:buChar char="•"/>
            </a:pPr>
            <a:r>
              <a:rPr lang="en-US" b="1" dirty="0" smtClean="0"/>
              <a:t> Baryons</a:t>
            </a:r>
            <a:br>
              <a:rPr lang="en-US" b="1" dirty="0" smtClean="0"/>
            </a:br>
            <a:r>
              <a:rPr lang="en-US" b="1" dirty="0" smtClean="0"/>
              <a:t>   smoothly</a:t>
            </a:r>
            <a:br>
              <a:rPr lang="en-US" b="1" dirty="0" smtClean="0"/>
            </a:br>
            <a:r>
              <a:rPr lang="en-US" b="1" dirty="0" smtClean="0"/>
              <a:t>   distributed</a:t>
            </a:r>
            <a:endParaRPr lang="en-US" b="1" dirty="0"/>
          </a:p>
        </p:txBody>
      </p:sp>
      <p:sp>
        <p:nvSpPr>
          <p:cNvPr id="89" name="TextBox 88"/>
          <p:cNvSpPr txBox="1"/>
          <p:nvPr/>
        </p:nvSpPr>
        <p:spPr>
          <a:xfrm>
            <a:off x="3304989" y="2173069"/>
            <a:ext cx="3185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/>
              <a:buChar char="•"/>
            </a:pPr>
            <a:r>
              <a:rPr lang="en-US" b="1" dirty="0" smtClean="0"/>
              <a:t> Baryon and DM perturbations</a:t>
            </a:r>
            <a:br>
              <a:rPr lang="en-US" b="1" dirty="0" smtClean="0"/>
            </a:br>
            <a:r>
              <a:rPr lang="en-US" b="1" dirty="0" smtClean="0"/>
              <a:t>   grow ~ </a:t>
            </a:r>
            <a:r>
              <a:rPr lang="en-US" b="1" dirty="0" err="1" smtClean="0"/>
              <a:t>G(</a:t>
            </a:r>
            <a:r>
              <a:rPr lang="en-US" b="1" i="1" dirty="0" err="1" smtClean="0"/>
              <a:t>a</a:t>
            </a:r>
            <a:r>
              <a:rPr lang="en-US" b="1" dirty="0" smtClean="0"/>
              <a:t>)</a:t>
            </a:r>
            <a:endParaRPr lang="en-US" b="1" dirty="0"/>
          </a:p>
        </p:txBody>
      </p:sp>
      <p:cxnSp>
        <p:nvCxnSpPr>
          <p:cNvPr id="94" name="Straight Connector 93"/>
          <p:cNvCxnSpPr/>
          <p:nvPr/>
        </p:nvCxnSpPr>
        <p:spPr>
          <a:xfrm>
            <a:off x="685800" y="1295400"/>
            <a:ext cx="7617941" cy="1588"/>
          </a:xfrm>
          <a:prstGeom prst="line">
            <a:avLst/>
          </a:prstGeom>
          <a:ln w="25400" cap="flat" cmpd="sng" algn="ctr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TextBox 95"/>
          <p:cNvSpPr txBox="1"/>
          <p:nvPr/>
        </p:nvSpPr>
        <p:spPr>
          <a:xfrm>
            <a:off x="7924800" y="914400"/>
            <a:ext cx="10310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matter-</a:t>
            </a:r>
            <a:r>
              <a:rPr lang="en-US" dirty="0" err="1" smtClean="0"/>
              <a:t>Λ</a:t>
            </a:r>
            <a:endParaRPr lang="en-US" dirty="0" smtClean="0"/>
          </a:p>
          <a:p>
            <a:r>
              <a:rPr lang="en-US" dirty="0" smtClean="0"/>
              <a:t>equality</a:t>
            </a:r>
            <a:endParaRPr lang="en-US" dirty="0"/>
          </a:p>
        </p:txBody>
      </p:sp>
      <p:sp>
        <p:nvSpPr>
          <p:cNvPr id="99" name="TextBox 98"/>
          <p:cNvSpPr txBox="1"/>
          <p:nvPr/>
        </p:nvSpPr>
        <p:spPr>
          <a:xfrm>
            <a:off x="1524000" y="3124200"/>
            <a:ext cx="2929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/>
              <a:buChar char="•"/>
            </a:pPr>
            <a:r>
              <a:rPr lang="en-US" b="1" dirty="0" smtClean="0"/>
              <a:t> DM switches to growth </a:t>
            </a:r>
            <a:r>
              <a:rPr lang="en-US" b="1" dirty="0" err="1" smtClean="0"/>
              <a:t>δ~a</a:t>
            </a:r>
            <a:endParaRPr lang="en-US" b="1" dirty="0"/>
          </a:p>
        </p:txBody>
      </p:sp>
      <p:sp>
        <p:nvSpPr>
          <p:cNvPr id="100" name="Arc 99"/>
          <p:cNvSpPr/>
          <p:nvPr/>
        </p:nvSpPr>
        <p:spPr>
          <a:xfrm flipV="1">
            <a:off x="-4267200" y="-152400"/>
            <a:ext cx="9982200" cy="1957864"/>
          </a:xfrm>
          <a:prstGeom prst="arc">
            <a:avLst>
              <a:gd name="adj1" fmla="val 16718881"/>
              <a:gd name="adj2" fmla="val 21228031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extBox 100"/>
          <p:cNvSpPr txBox="1"/>
          <p:nvPr/>
        </p:nvSpPr>
        <p:spPr>
          <a:xfrm rot="21421948">
            <a:off x="686561" y="1394128"/>
            <a:ext cx="2533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Nonlinear transition, Δ~1</a:t>
            </a:r>
            <a:endParaRPr lang="en-US" dirty="0"/>
          </a:p>
        </p:txBody>
      </p:sp>
      <p:cxnSp>
        <p:nvCxnSpPr>
          <p:cNvPr id="106" name="Straight Connector 105"/>
          <p:cNvCxnSpPr/>
          <p:nvPr/>
        </p:nvCxnSpPr>
        <p:spPr>
          <a:xfrm rot="5400000" flipH="1" flipV="1">
            <a:off x="5057739" y="1176953"/>
            <a:ext cx="157813" cy="8990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Title 7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Scales of interest</a:t>
            </a:r>
            <a:endParaRPr lang="en-US" dirty="0"/>
          </a:p>
        </p:txBody>
      </p:sp>
      <p:sp>
        <p:nvSpPr>
          <p:cNvPr id="77" name="Right Triangle 76"/>
          <p:cNvSpPr/>
          <p:nvPr/>
        </p:nvSpPr>
        <p:spPr>
          <a:xfrm flipV="1">
            <a:off x="646416" y="3234859"/>
            <a:ext cx="4412992" cy="2156936"/>
          </a:xfrm>
          <a:prstGeom prst="rtTriangle">
            <a:avLst/>
          </a:prstGeom>
          <a:solidFill>
            <a:schemeClr val="accent6">
              <a:alpha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TextBox 77"/>
          <p:cNvSpPr txBox="1"/>
          <p:nvPr/>
        </p:nvSpPr>
        <p:spPr>
          <a:xfrm rot="19962555">
            <a:off x="2747864" y="3661814"/>
            <a:ext cx="1437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Silk damping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980381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Transfer function: results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457199" y="1417638"/>
          <a:ext cx="8229601" cy="53038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90FD-3F86-404F-BA61-0C45DF0EB12E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696200" y="5867400"/>
            <a:ext cx="13782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 smtClean="0"/>
              <a:t>k</a:t>
            </a:r>
            <a:r>
              <a:rPr lang="en-US" sz="2400" b="1" dirty="0" smtClean="0"/>
              <a:t> (Mpc</a:t>
            </a:r>
            <a:r>
              <a:rPr lang="en-US" sz="2400" b="1" baseline="30000" dirty="0" smtClean="0"/>
              <a:t>−1</a:t>
            </a:r>
            <a:r>
              <a:rPr lang="en-US" sz="2400" b="1" dirty="0" smtClean="0"/>
              <a:t>)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11229" y="2286000"/>
            <a:ext cx="6919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 err="1" smtClean="0"/>
              <a:t>T</a:t>
            </a:r>
            <a:r>
              <a:rPr lang="en-US" sz="2400" b="1" dirty="0" err="1" smtClean="0"/>
              <a:t>(</a:t>
            </a:r>
            <a:r>
              <a:rPr lang="en-US" sz="2400" b="1" i="1" dirty="0" err="1" smtClean="0"/>
              <a:t>k</a:t>
            </a:r>
            <a:r>
              <a:rPr lang="en-US" sz="2400" b="1" dirty="0" smtClean="0"/>
              <a:t>)</a:t>
            </a:r>
            <a:endParaRPr lang="en-US" sz="2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971800" y="1143000"/>
            <a:ext cx="3276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Eisenstein &amp; </a:t>
            </a:r>
            <a:r>
              <a:rPr lang="en-US" b="1" dirty="0" err="1" smtClean="0"/>
              <a:t>Hu</a:t>
            </a:r>
            <a:r>
              <a:rPr lang="en-US" b="1" dirty="0" smtClean="0"/>
              <a:t> (1998) formulae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56208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Major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Higher-order perturbation theory</a:t>
            </a:r>
          </a:p>
          <a:p>
            <a:pPr marL="914400" lvl="1" indent="-514350"/>
            <a:r>
              <a:rPr lang="en-US" sz="2400" dirty="0" smtClean="0"/>
              <a:t>Useful for weakly nonlinear evolution, e.g. large scale structure at ~ 10 </a:t>
            </a:r>
            <a:r>
              <a:rPr lang="en-US" sz="2400" dirty="0" err="1" smtClean="0"/>
              <a:t>Mpc</a:t>
            </a:r>
            <a:r>
              <a:rPr lang="en-US" sz="2400" dirty="0" smtClean="0"/>
              <a:t> scales</a:t>
            </a:r>
          </a:p>
          <a:p>
            <a:pPr marL="914400" lvl="1" indent="-514350"/>
            <a:r>
              <a:rPr lang="en-US" sz="2400" dirty="0" smtClean="0"/>
              <a:t>But will never understand galaxy formation by doing this!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N-body simulations</a:t>
            </a:r>
          </a:p>
          <a:p>
            <a:pPr marL="914400" lvl="1" indent="-514350"/>
            <a:r>
              <a:rPr lang="en-US" sz="2400" dirty="0" smtClean="0"/>
              <a:t>“Exact” solution of DM-only evolution even when </a:t>
            </a:r>
            <a:r>
              <a:rPr lang="en-US" sz="2400" dirty="0" err="1" smtClean="0"/>
              <a:t>δ</a:t>
            </a:r>
            <a:r>
              <a:rPr lang="en-US" sz="2400" dirty="0" smtClean="0"/>
              <a:t>&gt;&gt;1</a:t>
            </a:r>
          </a:p>
          <a:p>
            <a:pPr marL="914400" lvl="1" indent="-514350"/>
            <a:r>
              <a:rPr lang="en-US" sz="2400" dirty="0" smtClean="0"/>
              <a:t>Understand formation/structure of galaxy haloes, merger history, …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Analytic treatments of halo formation</a:t>
            </a:r>
          </a:p>
          <a:p>
            <a:pPr marL="914400" lvl="1" indent="-514350"/>
            <a:r>
              <a:rPr lang="en-US" sz="2400" dirty="0" smtClean="0"/>
              <a:t>Useful for gaining intuition</a:t>
            </a:r>
          </a:p>
          <a:p>
            <a:pPr marL="914400" lvl="1" indent="-514350"/>
            <a:r>
              <a:rPr lang="en-US" sz="2400" dirty="0" smtClean="0"/>
              <a:t>But not as accurate as full N-body approaches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3312D-F498-434B-887D-366AB6959D9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452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3312D-F498-434B-887D-366AB6959D91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60914" y="76200"/>
            <a:ext cx="701526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b="1" dirty="0" smtClean="0"/>
              <a:t>Simulated Dark Matter Distribution (15 </a:t>
            </a:r>
            <a:r>
              <a:rPr lang="en-US" sz="2200" b="1" dirty="0" err="1" smtClean="0"/>
              <a:t>Mpc/h</a:t>
            </a:r>
            <a:r>
              <a:rPr lang="en-US" sz="2200" b="1" dirty="0" smtClean="0"/>
              <a:t> thick slice)</a:t>
            </a:r>
          </a:p>
          <a:p>
            <a:pPr algn="ctr"/>
            <a:r>
              <a:rPr lang="en-US" sz="2200" b="1" dirty="0" err="1" smtClean="0"/>
              <a:t>Millenium</a:t>
            </a:r>
            <a:r>
              <a:rPr lang="en-US" sz="2200" b="1" dirty="0" smtClean="0"/>
              <a:t> Simulation, </a:t>
            </a:r>
            <a:r>
              <a:rPr lang="en-US" sz="2200" b="1" dirty="0" err="1" smtClean="0"/>
              <a:t>Springel</a:t>
            </a:r>
            <a:r>
              <a:rPr lang="en-US" sz="2200" b="1" dirty="0" smtClean="0"/>
              <a:t> et al 2005</a:t>
            </a:r>
            <a:endParaRPr lang="en-US" sz="22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914399"/>
            <a:ext cx="7924799" cy="594359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153400" y="5791200"/>
            <a:ext cx="800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z</a:t>
            </a:r>
            <a:r>
              <a:rPr lang="en-US" dirty="0" smtClean="0"/>
              <a:t>=18.3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707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3312D-F498-434B-887D-366AB6959D91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60914" y="76200"/>
            <a:ext cx="701526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b="1" dirty="0" smtClean="0"/>
              <a:t>Simulated Dark Matter Distribution (15 </a:t>
            </a:r>
            <a:r>
              <a:rPr lang="en-US" sz="2200" b="1" dirty="0" err="1" smtClean="0"/>
              <a:t>Mpc/h</a:t>
            </a:r>
            <a:r>
              <a:rPr lang="en-US" sz="2200" b="1" dirty="0" smtClean="0"/>
              <a:t> thick slice)</a:t>
            </a:r>
          </a:p>
          <a:p>
            <a:pPr algn="ctr"/>
            <a:r>
              <a:rPr lang="en-US" sz="2200" b="1" dirty="0" err="1" smtClean="0"/>
              <a:t>Millenium</a:t>
            </a:r>
            <a:r>
              <a:rPr lang="en-US" sz="2200" b="1" dirty="0" smtClean="0"/>
              <a:t> Simulation, </a:t>
            </a:r>
            <a:r>
              <a:rPr lang="en-US" sz="2200" b="1" dirty="0" err="1" smtClean="0"/>
              <a:t>Springel</a:t>
            </a:r>
            <a:r>
              <a:rPr lang="en-US" sz="2200" b="1" dirty="0" smtClean="0"/>
              <a:t> et al 2005</a:t>
            </a:r>
            <a:endParaRPr lang="en-US" sz="22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4400"/>
            <a:ext cx="7924800" cy="5943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153400" y="5791200"/>
            <a:ext cx="68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z</a:t>
            </a:r>
            <a:r>
              <a:rPr lang="en-US" dirty="0" smtClean="0"/>
              <a:t>=5.7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534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3312D-F498-434B-887D-366AB6959D91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60914" y="76200"/>
            <a:ext cx="701526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b="1" dirty="0" smtClean="0"/>
              <a:t>Simulated Dark Matter Distribution (15 </a:t>
            </a:r>
            <a:r>
              <a:rPr lang="en-US" sz="2200" b="1" dirty="0" err="1" smtClean="0"/>
              <a:t>Mpc/h</a:t>
            </a:r>
            <a:r>
              <a:rPr lang="en-US" sz="2200" b="1" dirty="0" smtClean="0"/>
              <a:t> thick slice)</a:t>
            </a:r>
          </a:p>
          <a:p>
            <a:pPr algn="ctr"/>
            <a:r>
              <a:rPr lang="en-US" sz="2200" b="1" dirty="0" err="1" smtClean="0"/>
              <a:t>Millenium</a:t>
            </a:r>
            <a:r>
              <a:rPr lang="en-US" sz="2200" b="1" dirty="0" smtClean="0"/>
              <a:t> Simulation, </a:t>
            </a:r>
            <a:r>
              <a:rPr lang="en-US" sz="2200" b="1" dirty="0" err="1" smtClean="0"/>
              <a:t>Springel</a:t>
            </a:r>
            <a:r>
              <a:rPr lang="en-US" sz="2200" b="1" dirty="0" smtClean="0"/>
              <a:t> et al 2005</a:t>
            </a:r>
            <a:endParaRPr lang="en-US" sz="22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4400"/>
            <a:ext cx="7924800" cy="5943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153400" y="5791200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z</a:t>
            </a:r>
            <a:r>
              <a:rPr lang="en-US" dirty="0" smtClean="0"/>
              <a:t>=1.4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666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3312D-F498-434B-887D-366AB6959D91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4400"/>
            <a:ext cx="7924800" cy="594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60914" y="76200"/>
            <a:ext cx="701526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b="1" dirty="0" smtClean="0"/>
              <a:t>Simulated Dark Matter Distribution (15 </a:t>
            </a:r>
            <a:r>
              <a:rPr lang="en-US" sz="2200" b="1" dirty="0" err="1" smtClean="0"/>
              <a:t>Mpc/h</a:t>
            </a:r>
            <a:r>
              <a:rPr lang="en-US" sz="2200" b="1" dirty="0" smtClean="0"/>
              <a:t> thick slice)</a:t>
            </a:r>
          </a:p>
          <a:p>
            <a:pPr algn="ctr"/>
            <a:r>
              <a:rPr lang="en-US" sz="2200" b="1" dirty="0" err="1" smtClean="0"/>
              <a:t>Millenium</a:t>
            </a:r>
            <a:r>
              <a:rPr lang="en-US" sz="2200" b="1" dirty="0" smtClean="0"/>
              <a:t> Simulation, </a:t>
            </a:r>
            <a:r>
              <a:rPr lang="en-US" sz="2200" b="1" dirty="0" err="1" smtClean="0"/>
              <a:t>Springel</a:t>
            </a:r>
            <a:r>
              <a:rPr lang="en-US" sz="2200" b="1" dirty="0" smtClean="0"/>
              <a:t> et al 2005</a:t>
            </a:r>
            <a:endParaRPr lang="en-US" sz="22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8153400" y="5791200"/>
            <a:ext cx="68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z</a:t>
            </a:r>
            <a:r>
              <a:rPr lang="en-US" dirty="0" smtClean="0"/>
              <a:t>=0.0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197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Nonlinear Power Spectrum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3312D-F498-434B-887D-366AB6959D91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4400"/>
            <a:ext cx="6598800" cy="594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98800" y="4114800"/>
            <a:ext cx="21877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Millenium</a:t>
            </a:r>
            <a:r>
              <a:rPr lang="en-US" dirty="0" smtClean="0"/>
              <a:t> Simulation</a:t>
            </a:r>
          </a:p>
          <a:p>
            <a:r>
              <a:rPr lang="en-US" dirty="0" err="1" smtClean="0"/>
              <a:t>Springel</a:t>
            </a:r>
            <a:r>
              <a:rPr lang="en-US" dirty="0" smtClean="0"/>
              <a:t> et al 2005</a:t>
            </a:r>
          </a:p>
          <a:p>
            <a:endParaRPr lang="en-US" dirty="0" smtClean="0"/>
          </a:p>
          <a:p>
            <a:r>
              <a:rPr 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Gray = linear theory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15591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985</TotalTime>
  <Words>321</Words>
  <Application>Microsoft Macintosh PowerPoint</Application>
  <PresentationFormat>On-screen Show (4:3)</PresentationFormat>
  <Paragraphs>78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Supplement to Lecture XI: Structure Formation (Numerical Results)</vt:lpstr>
      <vt:lpstr>Scales of interest</vt:lpstr>
      <vt:lpstr>Transfer function: results</vt:lpstr>
      <vt:lpstr>Major Techniques</vt:lpstr>
      <vt:lpstr>PowerPoint Presentation</vt:lpstr>
      <vt:lpstr>PowerPoint Presentation</vt:lpstr>
      <vt:lpstr>PowerPoint Presentation</vt:lpstr>
      <vt:lpstr>PowerPoint Presentation</vt:lpstr>
      <vt:lpstr>Nonlinear Power Spectrum</vt:lpstr>
    </vt:vector>
  </TitlesOfParts>
  <Company>Caltech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Radiation-Dominated Era</dc:title>
  <dc:creator>Christopher Hirata</dc:creator>
  <cp:lastModifiedBy>Christopher Hirata</cp:lastModifiedBy>
  <cp:revision>200</cp:revision>
  <dcterms:created xsi:type="dcterms:W3CDTF">2013-04-09T17:49:44Z</dcterms:created>
  <dcterms:modified xsi:type="dcterms:W3CDTF">2019-04-01T03:26:11Z</dcterms:modified>
</cp:coreProperties>
</file>

<file path=docProps/thumbnail.jpeg>
</file>